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70" r:id="rId3"/>
    <p:sldId id="263" r:id="rId4"/>
    <p:sldId id="264" r:id="rId5"/>
    <p:sldId id="268" r:id="rId6"/>
    <p:sldId id="271" r:id="rId7"/>
    <p:sldId id="272" r:id="rId8"/>
    <p:sldId id="273" r:id="rId9"/>
  </p:sldIdLst>
  <p:sldSz cx="9906000" cy="6858000" type="A4"/>
  <p:notesSz cx="9926638" cy="67976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5216"/>
    <a:srgbClr val="B2DE82"/>
    <a:srgbClr val="A7D971"/>
    <a:srgbClr val="FDE6DB"/>
    <a:srgbClr val="FF3300"/>
    <a:srgbClr val="FF7C80"/>
    <a:srgbClr val="3D5D19"/>
    <a:srgbClr val="C5E6F3"/>
    <a:srgbClr val="63BCDE"/>
    <a:srgbClr val="D5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สไตล์สีปานกลาง 1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สไตล์สีปานกลาง 4 - เน้น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4886A-E57F-4631-A6CD-C5DFBFA39FC5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3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5901E-820B-4677-B9BB-7CEAC77768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1689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dirty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0998" indent="-285003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0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6000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2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8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64001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0004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76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8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8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45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80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394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990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619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29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670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406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43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510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207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3376-2CB1-4DA4-B3E7-053A4F01DA1B}" type="datetimeFigureOut">
              <a:rPr lang="th-TH" smtClean="0"/>
              <a:t>19/09/65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0"/>
            <a:ext cx="9525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64C47-97F5-7FE0-7EE0-0D5118F7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875-563A-468F-B220-7D8EA5097E34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  <p:pic>
        <p:nvPicPr>
          <p:cNvPr id="2050" name="Picture 2" descr="https://cdn-icons-png.flaticon.com/512/7246/724642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4" b="12852"/>
          <a:stretch/>
        </p:blipFill>
        <p:spPr bwMode="auto">
          <a:xfrm>
            <a:off x="2080986" y="1762303"/>
            <a:ext cx="5760640" cy="407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0" y="6245226"/>
            <a:ext cx="9905999" cy="640159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3244297" y="6226728"/>
            <a:ext cx="45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0" y="-27385"/>
            <a:ext cx="9906000" cy="1653163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ชื่อเรื่องรอง 2">
            <a:extLst>
              <a:ext uri="{FF2B5EF4-FFF2-40B4-BE49-F238E27FC236}">
                <a16:creationId xmlns:a16="http://schemas.microsoft.com/office/drawing/2014/main" id="{44522B68-16C9-E3F0-51E2-A5B74F5E7430}"/>
              </a:ext>
            </a:extLst>
          </p:cNvPr>
          <p:cNvSpPr txBox="1">
            <a:spLocks/>
          </p:cNvSpPr>
          <p:nvPr/>
        </p:nvSpPr>
        <p:spPr bwMode="auto">
          <a:xfrm>
            <a:off x="1484529" y="72008"/>
            <a:ext cx="8052438" cy="14847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สรุปผลการเบิกจ่ายเงินงบประมาณ</a:t>
            </a:r>
          </a:p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จังหวัดพังงา </a:t>
            </a:r>
            <a:endParaRPr lang="en-US" altLang="en-US" sz="4000" dirty="0">
              <a:solidFill>
                <a:srgbClr val="FC18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2052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71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DE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4669005" y="184683"/>
            <a:ext cx="4827917" cy="1069777"/>
          </a:xfrm>
          <a:noFill/>
        </p:spPr>
        <p:txBody>
          <a:bodyPr anchor="ctr"/>
          <a:lstStyle/>
          <a:p>
            <a:pPr marL="0" indent="0">
              <a:buNone/>
            </a:pPr>
            <a:r>
              <a:rPr lang="th-TH" sz="2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เมื่อวันที่ 21 ธันวาคม 2564 เห็นชอบมาตรการเร่งรัดการเบิกจ่ายงบประมาณและการใช้จ่ายภาครัฐประจำปีงบประมาณ พ.ศ. 2565</a:t>
            </a:r>
            <a:endParaRPr lang="en-US" sz="2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4" descr="มติคณะรัฐมนตรี ข้อสั่งการนายกรัฐมนตรี และข้อสั่งการกระทรวงมหาดไทย –  gotogether">
            <a:extLst>
              <a:ext uri="{FF2B5EF4-FFF2-40B4-BE49-F238E27FC236}">
                <a16:creationId xmlns:a16="http://schemas.microsoft.com/office/drawing/2014/main" id="{2537BE5C-60FC-323F-F5F8-0ECF16D2D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9556" l="2667" r="99556">
                        <a14:foregroundMark x1="25778" y1="11111" x2="2222" y2="54667"/>
                        <a14:foregroundMark x1="2222" y1="54667" x2="15111" y2="80889"/>
                        <a14:foregroundMark x1="15111" y1="80889" x2="36000" y2="97333"/>
                        <a14:foregroundMark x1="42608" y1="97653" x2="60128" y2="98501"/>
                        <a14:foregroundMark x1="36000" y1="97333" x2="41372" y2="97593"/>
                        <a14:foregroundMark x1="66881" y1="96672" x2="83299" y2="86820"/>
                        <a14:foregroundMark x1="87894" y1="81270" x2="96889" y2="64000"/>
                        <a14:foregroundMark x1="96889" y1="64000" x2="97333" y2="36000"/>
                        <a14:foregroundMark x1="97333" y1="36000" x2="78667" y2="12000"/>
                        <a14:foregroundMark x1="78667" y1="12000" x2="50222" y2="1778"/>
                        <a14:foregroundMark x1="50222" y1="1778" x2="26222" y2="5778"/>
                        <a14:foregroundMark x1="24127" y1="7770" x2="8000" y2="23111"/>
                        <a14:foregroundMark x1="26222" y1="5778" x2="25387" y2="6572"/>
                        <a14:foregroundMark x1="7876" y1="23556" x2="444" y2="50222"/>
                        <a14:foregroundMark x1="8000" y1="23111" x2="7876" y2="23556"/>
                        <a14:foregroundMark x1="444" y1="50222" x2="7556" y2="73778"/>
                        <a14:foregroundMark x1="7556" y1="73778" x2="22667" y2="91556"/>
                        <a14:foregroundMark x1="41248" y1="99158" x2="42222" y2="99556"/>
                        <a14:foregroundMark x1="22667" y1="91556" x2="40306" y2="98772"/>
                        <a14:foregroundMark x1="6222" y1="32889" x2="6222" y2="56000"/>
                        <a14:foregroundMark x1="6222" y1="56000" x2="3111" y2="46667"/>
                        <a14:foregroundMark x1="30667" y1="5778" x2="58222" y2="2667"/>
                        <a14:foregroundMark x1="58222" y1="2667" x2="66222" y2="4889"/>
                        <a14:foregroundMark x1="94222" y1="34222" x2="96444" y2="59111"/>
                        <a14:foregroundMark x1="96444" y1="59111" x2="87787" y2="81190"/>
                        <a14:foregroundMark x1="44000" y1="11556" x2="58667" y2="9333"/>
                        <a14:foregroundMark x1="86667" y1="18667" x2="97778" y2="40444"/>
                        <a14:foregroundMark x1="97778" y1="40444" x2="99556" y2="56000"/>
                        <a14:backgroundMark x1="57938" y1="10587" x2="59720" y2="10635"/>
                        <a14:backgroundMark x1="77649" y1="7315" x2="83111" y2="6222"/>
                        <a14:backgroundMark x1="76356" y1="7573" x2="76843" y2="7476"/>
                        <a14:backgroundMark x1="83111" y1="6222" x2="89065" y2="17535"/>
                        <a14:backgroundMark x1="72444" y1="96444" x2="75111" y2="98667"/>
                        <a14:backgroundMark x1="69333" y1="96889" x2="71111" y2="99556"/>
                        <a14:backgroundMark x1="68000" y1="98222" x2="60889" y2="99556"/>
                        <a14:backgroundMark x1="40000" y1="99111" x2="40889" y2="99556"/>
                        <a14:backgroundMark x1="89778" y1="82667" x2="84889" y2="88000"/>
                        <a14:backgroundMark x1="7556" y1="23556" x2="7556" y2="23556"/>
                        <a14:backgroundMark x1="24889" y1="6222" x2="25778" y2="5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362" y="224741"/>
            <a:ext cx="983643" cy="98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มุมมน 8"/>
          <p:cNvSpPr/>
          <p:nvPr/>
        </p:nvSpPr>
        <p:spPr>
          <a:xfrm>
            <a:off x="1173762" y="6265550"/>
            <a:ext cx="8229600" cy="4730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D553E912-CA9B-EB60-4AF9-87ADB0DCF75F}"/>
              </a:ext>
            </a:extLst>
          </p:cNvPr>
          <p:cNvSpPr txBox="1"/>
          <p:nvPr/>
        </p:nvSpPr>
        <p:spPr>
          <a:xfrm>
            <a:off x="1580483" y="6271360"/>
            <a:ext cx="76838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2200" b="1" dirty="0">
                <a:solidFill>
                  <a:srgbClr val="0F6FC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หนังสือสำนักเลขาธิการคณะรัฐมนตรี   </a:t>
            </a:r>
            <a:r>
              <a:rPr lang="th-TH" sz="2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ด่วนที่สุด </a:t>
            </a:r>
            <a:r>
              <a:rPr lang="th-TH" sz="2200" b="1" dirty="0">
                <a:solidFill>
                  <a:srgbClr val="0F6FC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 นร 0505/ว 3476 ลงวันที่ 22 ธันวาคม 2564</a:t>
            </a:r>
            <a:endParaRPr lang="th-TH" sz="2200" dirty="0">
              <a:solidFill>
                <a:srgbClr val="0F6FC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1" name="Picture 6" descr="https://cdn-icons.flaticon.com/png/512/3330/premium/3330314.png?token=exp=1658219295~hmac=29a7986cf19c420865bd6552eac431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05" y="6104788"/>
            <a:ext cx="633832" cy="63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4DA06A16-C25B-84AA-4837-9A9C8EDC1E43}"/>
              </a:ext>
            </a:extLst>
          </p:cNvPr>
          <p:cNvSpPr/>
          <p:nvPr/>
        </p:nvSpPr>
        <p:spPr>
          <a:xfrm>
            <a:off x="695455" y="1359576"/>
            <a:ext cx="8692476" cy="582179"/>
          </a:xfrm>
          <a:prstGeom prst="rect">
            <a:avLst/>
          </a:prstGeom>
          <a:solidFill>
            <a:srgbClr val="C5E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เป้าหมายการเบิกจ่ายและใช้จ่าย ประจำปีงบประมาณ 2565</a:t>
            </a:r>
          </a:p>
        </p:txBody>
      </p:sp>
      <p:graphicFrame>
        <p:nvGraphicFramePr>
          <p:cNvPr id="16" name="ตัวแทนเนื้อหา 6">
            <a:extLst>
              <a:ext uri="{FF2B5EF4-FFF2-40B4-BE49-F238E27FC236}">
                <a16:creationId xmlns:a16="http://schemas.microsoft.com/office/drawing/2014/main" id="{9B9A7FD8-5F6B-9C57-0886-AA991461EA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5922296"/>
              </p:ext>
            </p:extLst>
          </p:nvPr>
        </p:nvGraphicFramePr>
        <p:xfrm>
          <a:off x="746970" y="2075994"/>
          <a:ext cx="8640960" cy="4020068"/>
        </p:xfrm>
        <a:graphic>
          <a:graphicData uri="http://schemas.openxmlformats.org/drawingml/2006/table">
            <a:tbl>
              <a:tblPr firstRow="1" bandRow="1"/>
              <a:tblGrid>
                <a:gridCol w="2160240">
                  <a:extLst>
                    <a:ext uri="{9D8B030D-6E8A-4147-A177-3AD203B41FA5}">
                      <a16:colId xmlns:a16="http://schemas.microsoft.com/office/drawing/2014/main" val="384897482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90115079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362576774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val="766606595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val="3371777052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val="2659774493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val="3474893418"/>
                    </a:ext>
                  </a:extLst>
                </a:gridCol>
              </a:tblGrid>
              <a:tr h="472226">
                <a:tc row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รายจ่ายประจำ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รายจ่ายลงทุน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รายจ่ายภาพรวม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169304"/>
                  </a:ext>
                </a:extLst>
              </a:tr>
              <a:tr h="472226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59645"/>
                  </a:ext>
                </a:extLst>
              </a:tr>
              <a:tr h="76890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ไตรมาสที่ 1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34.00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35.33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13.00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28.96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30.00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34.08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988838"/>
                  </a:ext>
                </a:extLst>
              </a:tr>
              <a:tr h="76890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 err="1"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ที่ 2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57.00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55.78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29.00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58.15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51.00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56.24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226472"/>
                  </a:ext>
                </a:extLst>
              </a:tr>
              <a:tr h="76890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 err="1"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ที่ 3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79.00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81.76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46.00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81.65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72.00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000" b="1" u="none" dirty="0">
                          <a:solidFill>
                            <a:schemeClr val="tx1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81.74</a:t>
                      </a:r>
                      <a:endParaRPr lang="en-US" sz="3000" b="1" u="none" dirty="0">
                        <a:solidFill>
                          <a:schemeClr val="tx1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988954"/>
                  </a:ext>
                </a:extLst>
              </a:tr>
              <a:tr h="76890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sng" dirty="0" err="1">
                          <a:solidFill>
                            <a:srgbClr val="FF0000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600" b="1" u="sng" dirty="0">
                          <a:solidFill>
                            <a:srgbClr val="FF0000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ที่ 4</a:t>
                      </a:r>
                      <a:endParaRPr lang="en-US" sz="3600" b="1" u="sng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sng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98.00</a:t>
                      </a:r>
                      <a:endParaRPr lang="en-US" sz="3600" b="1" u="sng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sng" dirty="0" smtClean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600" b="1" u="sng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sng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75.00</a:t>
                      </a:r>
                      <a:endParaRPr lang="en-US" sz="3600" b="1" u="sng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sng" dirty="0" smtClean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600" b="1" u="sng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sng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93.00</a:t>
                      </a:r>
                      <a:endParaRPr lang="en-US" sz="3600" b="1" u="sng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600" b="1" u="sng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600" b="1" u="sng" dirty="0">
                        <a:solidFill>
                          <a:srgbClr val="FF0000"/>
                        </a:solidFill>
                        <a:effectLst/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597053"/>
                  </a:ext>
                </a:extLst>
              </a:tr>
            </a:tbl>
          </a:graphicData>
        </a:graphic>
      </p:graphicFrame>
      <p:sp>
        <p:nvSpPr>
          <p:cNvPr id="17" name="สี่เหลี่ยมผืนผ้า 16"/>
          <p:cNvSpPr/>
          <p:nvPr/>
        </p:nvSpPr>
        <p:spPr>
          <a:xfrm flipV="1">
            <a:off x="741628" y="5328853"/>
            <a:ext cx="117525" cy="76720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0F6F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8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countant calculating profit with financial analysis grap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754479" y="236209"/>
            <a:ext cx="7466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ผลการใช้จ่ายเงินงบประมาณรายจ่าย</a:t>
            </a:r>
            <a:r>
              <a:rPr lang="th-TH" sz="4000" b="1" dirty="0" smtClean="0">
                <a:solidFill>
                  <a:srgbClr val="FF0000"/>
                </a:solidFill>
              </a:rPr>
              <a:t>(ภาพรวม)</a:t>
            </a:r>
          </a:p>
          <a:p>
            <a:pPr algn="ctr"/>
            <a:r>
              <a:rPr lang="th-TH" sz="4000" b="1" dirty="0" smtClean="0"/>
              <a:t>ข้อมูล ณ วันที่ </a:t>
            </a:r>
            <a:r>
              <a:rPr lang="th-TH" sz="4000" b="1" dirty="0" smtClean="0"/>
              <a:t>16</a:t>
            </a:r>
            <a:r>
              <a:rPr lang="th-TH" sz="4000" b="1" dirty="0" smtClean="0"/>
              <a:t> </a:t>
            </a:r>
            <a:r>
              <a:rPr lang="th-TH" sz="4000" b="1" dirty="0" smtClean="0"/>
              <a:t>กันยายน</a:t>
            </a:r>
            <a:r>
              <a:rPr lang="th-TH" sz="4000" b="1" dirty="0" smtClean="0"/>
              <a:t> </a:t>
            </a:r>
            <a:r>
              <a:rPr lang="th-TH" sz="4000" b="1" dirty="0" smtClean="0"/>
              <a:t>2565 </a:t>
            </a:r>
            <a:endParaRPr lang="th-TH" sz="4000" b="1" dirty="0"/>
          </a:p>
        </p:txBody>
      </p:sp>
      <p:pic>
        <p:nvPicPr>
          <p:cNvPr id="6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มุมมน 8"/>
          <p:cNvSpPr/>
          <p:nvPr/>
        </p:nvSpPr>
        <p:spPr>
          <a:xfrm>
            <a:off x="1312434" y="5502018"/>
            <a:ext cx="8230811" cy="1263601"/>
          </a:xfrm>
          <a:prstGeom prst="roundRect">
            <a:avLst/>
          </a:prstGeom>
          <a:solidFill>
            <a:srgbClr val="E9E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3010109" y="5597572"/>
            <a:ext cx="6714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ภาพรวม เป็นลำดับที่ 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37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r>
              <a:rPr lang="th-TH" b="1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ของภาคใต้</a:t>
            </a:r>
            <a:endParaRPr lang="th-TH" b="1" dirty="0">
              <a:solidFill>
                <a:srgbClr val="2E2D55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984350" y="6134918"/>
            <a:ext cx="66452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ภาพรวม เป็นลำดับที่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52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11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ของภาคใต้</a:t>
            </a:r>
            <a:endParaRPr lang="th-TH" b="1" dirty="0">
              <a:solidFill>
                <a:srgbClr val="2E2D55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1426008" y="5596622"/>
            <a:ext cx="1584101" cy="459587"/>
          </a:xfrm>
          <a:prstGeom prst="roundRect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312434" y="5567862"/>
            <a:ext cx="18290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เบิกจ่าย</a:t>
            </a:r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1426007" y="6140978"/>
            <a:ext cx="1584101" cy="453596"/>
          </a:xfrm>
          <a:prstGeom prst="roundRect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328015" y="6088025"/>
            <a:ext cx="1823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ผลการใช้จ่าย</a:t>
            </a:r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6" name="ตาราง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412351"/>
              </p:ext>
            </p:extLst>
          </p:nvPr>
        </p:nvGraphicFramePr>
        <p:xfrm>
          <a:off x="206063" y="1994158"/>
          <a:ext cx="9337182" cy="3387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162">
                  <a:extLst>
                    <a:ext uri="{9D8B030D-6E8A-4147-A177-3AD203B41FA5}">
                      <a16:colId xmlns:a16="http://schemas.microsoft.com/office/drawing/2014/main" val="2869796918"/>
                    </a:ext>
                  </a:extLst>
                </a:gridCol>
                <a:gridCol w="1322232">
                  <a:extLst>
                    <a:ext uri="{9D8B030D-6E8A-4147-A177-3AD203B41FA5}">
                      <a16:colId xmlns:a16="http://schemas.microsoft.com/office/drawing/2014/main" val="3591495081"/>
                    </a:ext>
                  </a:extLst>
                </a:gridCol>
                <a:gridCol w="1060360">
                  <a:extLst>
                    <a:ext uri="{9D8B030D-6E8A-4147-A177-3AD203B41FA5}">
                      <a16:colId xmlns:a16="http://schemas.microsoft.com/office/drawing/2014/main" val="1226604920"/>
                    </a:ext>
                  </a:extLst>
                </a:gridCol>
                <a:gridCol w="1378039">
                  <a:extLst>
                    <a:ext uri="{9D8B030D-6E8A-4147-A177-3AD203B41FA5}">
                      <a16:colId xmlns:a16="http://schemas.microsoft.com/office/drawing/2014/main" val="1527931729"/>
                    </a:ext>
                  </a:extLst>
                </a:gridCol>
                <a:gridCol w="1996227">
                  <a:extLst>
                    <a:ext uri="{9D8B030D-6E8A-4147-A177-3AD203B41FA5}">
                      <a16:colId xmlns:a16="http://schemas.microsoft.com/office/drawing/2014/main" val="726161220"/>
                    </a:ext>
                  </a:extLst>
                </a:gridCol>
                <a:gridCol w="1790162">
                  <a:extLst>
                    <a:ext uri="{9D8B030D-6E8A-4147-A177-3AD203B41FA5}">
                      <a16:colId xmlns:a16="http://schemas.microsoft.com/office/drawing/2014/main" val="1885665669"/>
                    </a:ext>
                  </a:extLst>
                </a:gridCol>
              </a:tblGrid>
              <a:tr h="979369"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h-TH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รายการ</a:t>
                      </a:r>
                      <a:endParaRPr lang="th-TH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/>
                      </a:r>
                      <a:br>
                        <a:rPr lang="th-TH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th-TH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งบประมาณ</a:t>
                      </a:r>
                      <a:endParaRPr lang="th-TH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เบิกจ่าย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ร้อยละการเบิกจ่าย</a:t>
                      </a:r>
                      <a:endParaRPr kumimoji="0" lang="th-TH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ร้อยละการใช้จ่าย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84473"/>
                  </a:ext>
                </a:extLst>
              </a:tr>
              <a:tr h="7694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รายจ่ายประจำ</a:t>
                      </a:r>
                      <a:endParaRPr lang="th-TH" sz="28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1,633.67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1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8.07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1,512.37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92.57</a:t>
                      </a:r>
                      <a:endParaRPr lang="th-TH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93.07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86122"/>
                  </a:ext>
                </a:extLst>
              </a:tr>
              <a:tr h="7348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รายจ่ายลงทุน</a:t>
                      </a:r>
                      <a:endParaRPr lang="th-TH" sz="28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1,191.99</a:t>
                      </a:r>
                      <a:endParaRPr lang="th-TH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242.39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856.68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71.87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92.20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12559"/>
                  </a:ext>
                </a:extLst>
              </a:tr>
              <a:tr h="7896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ภาพรวม</a:t>
                      </a:r>
                      <a:endParaRPr lang="th-TH" sz="2800" b="1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2,825.67</a:t>
                      </a:r>
                      <a:endParaRPr lang="th-TH" sz="320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endParaRPr lang="th-TH" sz="105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250.46</a:t>
                      </a:r>
                      <a:endParaRPr lang="th-TH" sz="320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endParaRPr lang="th-TH" sz="105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3200" b="1" u="sng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2,369.05</a:t>
                      </a:r>
                      <a:endParaRPr kumimoji="0" lang="th-TH" sz="3200" b="1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83.84</a:t>
                      </a:r>
                      <a:endParaRPr lang="th-TH" sz="320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r"/>
                      <a:r>
                        <a:rPr lang="th-TH" sz="32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92.70</a:t>
                      </a:r>
                      <a:endParaRPr lang="th-TH" sz="320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251177"/>
                  </a:ext>
                </a:extLst>
              </a:tr>
            </a:tbl>
          </a:graphicData>
        </a:graphic>
      </p:graphicFrame>
      <p:sp>
        <p:nvSpPr>
          <p:cNvPr id="15" name="สี่เหลี่ยมผืนผ้า 14"/>
          <p:cNvSpPr/>
          <p:nvPr/>
        </p:nvSpPr>
        <p:spPr>
          <a:xfrm>
            <a:off x="8147960" y="1606200"/>
            <a:ext cx="1395285" cy="2724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28" name="Picture 2" descr="ภาพกราฟ PNG, รูป, เวกเตอร์และไฟล์ PSD | ดาวน์โหลดฟรีบน Pngtree">
            <a:extLst>
              <a:ext uri="{FF2B5EF4-FFF2-40B4-BE49-F238E27FC236}">
                <a16:creationId xmlns:a16="http://schemas.microsoft.com/office/drawing/2014/main" id="{EF177503-5CE9-F7CF-68FB-77CF1B0AF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89778" l="8889" r="95111">
                        <a14:foregroundMark x1="27910" y1="57079" x2="8889" y2="65333"/>
                        <a14:foregroundMark x1="8889" y1="65333" x2="35556" y2="82667"/>
                        <a14:foregroundMark x1="35556" y1="82667" x2="84000" y2="77778"/>
                        <a14:foregroundMark x1="79199" y1="38341" x2="77778" y2="26667"/>
                        <a14:foregroundMark x1="84000" y1="77778" x2="82215" y2="63113"/>
                        <a14:foregroundMark x1="87160" y1="68085" x2="90667" y2="74222"/>
                        <a14:foregroundMark x1="83982" y1="62524" x2="85345" y2="64909"/>
                        <a14:foregroundMark x1="92092" y1="67928" x2="95111" y2="72889"/>
                        <a14:backgroundMark x1="16889" y1="47556" x2="64444" y2="28444"/>
                        <a14:backgroundMark x1="64444" y1="28444" x2="31397" y2="53895"/>
                        <a14:backgroundMark x1="29890" y1="52144" x2="36000" y2="43111"/>
                        <a14:backgroundMark x1="80889" y1="37778" x2="88889" y2="60889"/>
                        <a14:backgroundMark x1="88889" y1="60889" x2="95556" y2="64000"/>
                        <a14:backgroundMark x1="69778" y1="33333" x2="72444" y2="59556"/>
                        <a14:backgroundMark x1="61778" y1="40444" x2="63556" y2="55111"/>
                        <a14:backgroundMark x1="52889" y1="45333" x2="53333" y2="49778"/>
                        <a14:backgroundMark x1="36000" y1="58667" x2="27111" y2="55556"/>
                        <a14:backgroundMark x1="79556" y1="40889" x2="79111" y2="34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97" y="5491171"/>
            <a:ext cx="1366829" cy="136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แผนผังลำดับงาน: แยก 30"/>
          <p:cNvSpPr/>
          <p:nvPr/>
        </p:nvSpPr>
        <p:spPr>
          <a:xfrm flipV="1">
            <a:off x="5950040" y="3814097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7" name="กล่องข้อความ 36"/>
          <p:cNvSpPr txBox="1"/>
          <p:nvPr/>
        </p:nvSpPr>
        <p:spPr>
          <a:xfrm>
            <a:off x="6001529" y="3771680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-3.13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  <p:sp>
        <p:nvSpPr>
          <p:cNvPr id="38" name="แผนผังลำดับงาน: แยก 37"/>
          <p:cNvSpPr/>
          <p:nvPr/>
        </p:nvSpPr>
        <p:spPr>
          <a:xfrm flipV="1">
            <a:off x="7960315" y="3792843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9" name="กล่องข้อความ 38"/>
          <p:cNvSpPr txBox="1"/>
          <p:nvPr/>
        </p:nvSpPr>
        <p:spPr>
          <a:xfrm>
            <a:off x="8077712" y="3749784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</a:t>
            </a:r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7.80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  <p:sp>
        <p:nvSpPr>
          <p:cNvPr id="40" name="แผนผังลำดับงาน: แยก 39"/>
          <p:cNvSpPr/>
          <p:nvPr/>
        </p:nvSpPr>
        <p:spPr>
          <a:xfrm flipV="1">
            <a:off x="5950040" y="4563471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กล่องข้อความ 40"/>
          <p:cNvSpPr txBox="1"/>
          <p:nvPr/>
        </p:nvSpPr>
        <p:spPr>
          <a:xfrm>
            <a:off x="6027287" y="4521054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</a:t>
            </a:r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9.16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  <p:sp>
        <p:nvSpPr>
          <p:cNvPr id="42" name="แผนผังลำดับงาน: แยก 41"/>
          <p:cNvSpPr/>
          <p:nvPr/>
        </p:nvSpPr>
        <p:spPr>
          <a:xfrm flipV="1">
            <a:off x="7942939" y="4605888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กล่องข้อความ 42"/>
          <p:cNvSpPr txBox="1"/>
          <p:nvPr/>
        </p:nvSpPr>
        <p:spPr>
          <a:xfrm>
            <a:off x="8072800" y="4565049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</a:t>
            </a:r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7.30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  <p:sp>
        <p:nvSpPr>
          <p:cNvPr id="44" name="แผนผังลำดับงาน: แยก 43"/>
          <p:cNvSpPr/>
          <p:nvPr/>
        </p:nvSpPr>
        <p:spPr>
          <a:xfrm flipV="1">
            <a:off x="5950041" y="3032428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5" name="กล่องข้อความ 44"/>
          <p:cNvSpPr txBox="1"/>
          <p:nvPr/>
        </p:nvSpPr>
        <p:spPr>
          <a:xfrm>
            <a:off x="6067602" y="2978418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-5.43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  <p:sp>
        <p:nvSpPr>
          <p:cNvPr id="46" name="แผนผังลำดับงาน: แยก 45"/>
          <p:cNvSpPr/>
          <p:nvPr/>
        </p:nvSpPr>
        <p:spPr>
          <a:xfrm flipV="1">
            <a:off x="7942939" y="3074845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7" name="กล่องข้อความ 46"/>
          <p:cNvSpPr txBox="1"/>
          <p:nvPr/>
        </p:nvSpPr>
        <p:spPr>
          <a:xfrm>
            <a:off x="8059920" y="3020863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-6.93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479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countant calculating profit with financial analysis grap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210614" y="236209"/>
            <a:ext cx="8332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/>
              <a:t>ผลการใช้จ่ายเงินงบประมาณรายจ่าย</a:t>
            </a:r>
            <a:r>
              <a:rPr lang="th-TH" sz="4000" b="1" dirty="0" smtClean="0">
                <a:solidFill>
                  <a:srgbClr val="FF0000"/>
                </a:solidFill>
              </a:rPr>
              <a:t>(งบกรมจังหวัด)</a:t>
            </a:r>
          </a:p>
          <a:p>
            <a:pPr algn="ctr"/>
            <a:r>
              <a:rPr lang="th-TH" sz="4000" b="1" dirty="0" smtClean="0"/>
              <a:t>ข้อมูล ณ วันที่ </a:t>
            </a:r>
            <a:r>
              <a:rPr lang="th-TH" sz="4000" b="1" dirty="0" smtClean="0"/>
              <a:t>16 </a:t>
            </a:r>
            <a:r>
              <a:rPr lang="th-TH" sz="4000" b="1" dirty="0" smtClean="0"/>
              <a:t>กันยายน</a:t>
            </a:r>
            <a:r>
              <a:rPr lang="th-TH" sz="4000" b="1" dirty="0" smtClean="0"/>
              <a:t> </a:t>
            </a:r>
            <a:r>
              <a:rPr lang="th-TH" sz="4000" b="1" dirty="0" smtClean="0"/>
              <a:t>2565 </a:t>
            </a:r>
            <a:endParaRPr lang="th-TH" sz="4000" b="1" dirty="0"/>
          </a:p>
        </p:txBody>
      </p:sp>
      <p:pic>
        <p:nvPicPr>
          <p:cNvPr id="6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มุมมน 8"/>
          <p:cNvSpPr/>
          <p:nvPr/>
        </p:nvSpPr>
        <p:spPr>
          <a:xfrm>
            <a:off x="1328015" y="5487547"/>
            <a:ext cx="8215230" cy="1224191"/>
          </a:xfrm>
          <a:prstGeom prst="roundRect">
            <a:avLst/>
          </a:prstGeom>
          <a:solidFill>
            <a:srgbClr val="E9E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3003855" y="5583874"/>
            <a:ext cx="6714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ภาพรวม เป็นลำดับที่ 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b="1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ของภาคใต้</a:t>
            </a:r>
            <a:endParaRPr lang="th-TH" b="1" dirty="0">
              <a:solidFill>
                <a:srgbClr val="2E2D55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976072" y="6126905"/>
            <a:ext cx="65721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ภาพรวม เป็นลำดับที่ </a:t>
            </a:r>
            <a:r>
              <a:rPr lang="th-TH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22 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ประเทศ และลำดับที่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b="1" dirty="0" smtClean="0">
                <a:solidFill>
                  <a:srgbClr val="2E2D55"/>
                </a:solidFill>
                <a:latin typeface="TH SarabunPSK" pitchFamily="34" charset="-34"/>
                <a:cs typeface="TH SarabunPSK" pitchFamily="34" charset="-34"/>
              </a:rPr>
              <a:t> ของภาคใต้</a:t>
            </a:r>
            <a:endParaRPr lang="th-TH" b="1" dirty="0">
              <a:solidFill>
                <a:srgbClr val="2E2D55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1445565" y="5685427"/>
            <a:ext cx="1584101" cy="429815"/>
          </a:xfrm>
          <a:prstGeom prst="roundRect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334508" y="5614681"/>
            <a:ext cx="18290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เบิกจ่าย</a:t>
            </a:r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1426271" y="6216795"/>
            <a:ext cx="1584101" cy="399410"/>
          </a:xfrm>
          <a:prstGeom prst="roundRect">
            <a:avLst/>
          </a:prstGeom>
          <a:solidFill>
            <a:srgbClr val="FF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287186" y="6154890"/>
            <a:ext cx="1823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ผลการใช้จ่าย</a:t>
            </a:r>
            <a:endParaRPr lang="th-TH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6" name="ตาราง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238348"/>
              </p:ext>
            </p:extLst>
          </p:nvPr>
        </p:nvGraphicFramePr>
        <p:xfrm>
          <a:off x="206063" y="1994158"/>
          <a:ext cx="9337182" cy="338711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12889">
                  <a:extLst>
                    <a:ext uri="{9D8B030D-6E8A-4147-A177-3AD203B41FA5}">
                      <a16:colId xmlns:a16="http://schemas.microsoft.com/office/drawing/2014/main" val="2869796918"/>
                    </a:ext>
                  </a:extLst>
                </a:gridCol>
                <a:gridCol w="1399505">
                  <a:extLst>
                    <a:ext uri="{9D8B030D-6E8A-4147-A177-3AD203B41FA5}">
                      <a16:colId xmlns:a16="http://schemas.microsoft.com/office/drawing/2014/main" val="3591495081"/>
                    </a:ext>
                  </a:extLst>
                </a:gridCol>
                <a:gridCol w="1214907">
                  <a:extLst>
                    <a:ext uri="{9D8B030D-6E8A-4147-A177-3AD203B41FA5}">
                      <a16:colId xmlns:a16="http://schemas.microsoft.com/office/drawing/2014/main" val="1226604920"/>
                    </a:ext>
                  </a:extLst>
                </a:gridCol>
                <a:gridCol w="1223492">
                  <a:extLst>
                    <a:ext uri="{9D8B030D-6E8A-4147-A177-3AD203B41FA5}">
                      <a16:colId xmlns:a16="http://schemas.microsoft.com/office/drawing/2014/main" val="1527931729"/>
                    </a:ext>
                  </a:extLst>
                </a:gridCol>
                <a:gridCol w="1996227">
                  <a:extLst>
                    <a:ext uri="{9D8B030D-6E8A-4147-A177-3AD203B41FA5}">
                      <a16:colId xmlns:a16="http://schemas.microsoft.com/office/drawing/2014/main" val="726161220"/>
                    </a:ext>
                  </a:extLst>
                </a:gridCol>
                <a:gridCol w="1790162">
                  <a:extLst>
                    <a:ext uri="{9D8B030D-6E8A-4147-A177-3AD203B41FA5}">
                      <a16:colId xmlns:a16="http://schemas.microsoft.com/office/drawing/2014/main" val="1885665669"/>
                    </a:ext>
                  </a:extLst>
                </a:gridCol>
              </a:tblGrid>
              <a:tr h="979369"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h-TH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รายการ</a:t>
                      </a:r>
                      <a:endParaRPr lang="th-TH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/>
                      </a:r>
                      <a:br>
                        <a:rPr lang="th-TH" sz="2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th-TH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งบประมาณ</a:t>
                      </a:r>
                      <a:endParaRPr lang="th-TH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เบิกจ่าย</a:t>
                      </a:r>
                      <a:endParaRPr kumimoji="0" lang="en-US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ร้อยละการเบิกจ่าย</a:t>
                      </a:r>
                      <a:endParaRPr kumimoji="0" lang="th-TH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0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2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ร้อยละการใช้จ่าย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84473"/>
                  </a:ext>
                </a:extLst>
              </a:tr>
              <a:tr h="7694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รายจ่ายประจำ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15.43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1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0.04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13.48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87.34</a:t>
                      </a:r>
                      <a:endParaRPr lang="th-TH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87.62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86122"/>
                  </a:ext>
                </a:extLst>
              </a:tr>
              <a:tr h="7348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รายจ่ายลงทุน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87.10</a:t>
                      </a:r>
                      <a:endParaRPr lang="th-TH" sz="3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-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ct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86.23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99.00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99.00</a:t>
                      </a:r>
                      <a:endParaRPr lang="th-TH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12559"/>
                  </a:ext>
                </a:extLst>
              </a:tr>
              <a:tr h="7896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800" b="1" u="sng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ภาพรวม</a:t>
                      </a:r>
                      <a:endParaRPr lang="th-TH" sz="2800" b="1" u="sng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102.53</a:t>
                      </a:r>
                    </a:p>
                    <a:p>
                      <a:endParaRPr lang="th-TH" sz="105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32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0.04</a:t>
                      </a:r>
                      <a:endParaRPr lang="th-TH" sz="3200" b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  <a:p>
                      <a:endParaRPr lang="th-TH" sz="105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05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32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+mn-cs"/>
                        </a:rPr>
                        <a:t>99.70</a:t>
                      </a:r>
                      <a:endParaRPr kumimoji="0" lang="th-TH" sz="3200" b="1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+mn-cs"/>
                        </a:rPr>
                        <a:t>97.25</a:t>
                      </a:r>
                      <a:endParaRPr lang="th-TH" sz="320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th-TH" sz="1050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  <a:p>
                      <a:pPr algn="r"/>
                      <a:r>
                        <a:rPr lang="th-TH" sz="32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97.29</a:t>
                      </a:r>
                      <a:endParaRPr lang="th-TH" sz="320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251177"/>
                  </a:ext>
                </a:extLst>
              </a:tr>
            </a:tbl>
          </a:graphicData>
        </a:graphic>
      </p:graphicFrame>
      <p:sp>
        <p:nvSpPr>
          <p:cNvPr id="15" name="สี่เหลี่ยมผืนผ้า 14"/>
          <p:cNvSpPr/>
          <p:nvPr/>
        </p:nvSpPr>
        <p:spPr>
          <a:xfrm>
            <a:off x="8147960" y="1590852"/>
            <a:ext cx="1395285" cy="2724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8" name="แผนผังลำดับงาน: แยก 17"/>
          <p:cNvSpPr/>
          <p:nvPr/>
        </p:nvSpPr>
        <p:spPr>
          <a:xfrm>
            <a:off x="5950041" y="3770986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3552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6001556" y="3998580"/>
            <a:ext cx="901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355216"/>
                </a:solidFill>
                <a:latin typeface="TH SarabunPSK" panose="020B0500040200020003" pitchFamily="34" charset="-34"/>
              </a:rPr>
              <a:t>24.00</a:t>
            </a:r>
            <a:endParaRPr lang="th-TH" b="1" dirty="0">
              <a:solidFill>
                <a:srgbClr val="355216"/>
              </a:solidFill>
              <a:latin typeface="TH SarabunPSK" panose="020B0500040200020003" pitchFamily="34" charset="-34"/>
            </a:endParaRPr>
          </a:p>
        </p:txBody>
      </p:sp>
      <p:sp>
        <p:nvSpPr>
          <p:cNvPr id="20" name="แผนผังลำดับงาน: แยก 19"/>
          <p:cNvSpPr/>
          <p:nvPr/>
        </p:nvSpPr>
        <p:spPr>
          <a:xfrm flipV="1">
            <a:off x="5950041" y="3032428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6001530" y="2990011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</a:t>
            </a:r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10.66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  <p:sp>
        <p:nvSpPr>
          <p:cNvPr id="22" name="แผนผังลำดับงาน: แยก 21"/>
          <p:cNvSpPr/>
          <p:nvPr/>
        </p:nvSpPr>
        <p:spPr>
          <a:xfrm>
            <a:off x="5975800" y="4567519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3552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กล่องข้อความ 22"/>
          <p:cNvSpPr txBox="1"/>
          <p:nvPr/>
        </p:nvSpPr>
        <p:spPr>
          <a:xfrm>
            <a:off x="6078831" y="4795113"/>
            <a:ext cx="901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355216"/>
                </a:solidFill>
                <a:latin typeface="TH SarabunPSK" panose="020B0500040200020003" pitchFamily="34" charset="-34"/>
              </a:rPr>
              <a:t>4.25</a:t>
            </a:r>
            <a:endParaRPr lang="th-TH" b="1" dirty="0">
              <a:solidFill>
                <a:srgbClr val="355216"/>
              </a:solidFill>
              <a:latin typeface="TH SarabunPSK" panose="020B0500040200020003" pitchFamily="34" charset="-34"/>
            </a:endParaRPr>
          </a:p>
        </p:txBody>
      </p:sp>
      <p:sp>
        <p:nvSpPr>
          <p:cNvPr id="30" name="แผนผังลำดับงาน: แยก 29"/>
          <p:cNvSpPr/>
          <p:nvPr/>
        </p:nvSpPr>
        <p:spPr>
          <a:xfrm flipV="1">
            <a:off x="7939438" y="3017750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กล่องข้อความ 30"/>
          <p:cNvSpPr txBox="1"/>
          <p:nvPr/>
        </p:nvSpPr>
        <p:spPr>
          <a:xfrm>
            <a:off x="8002959" y="2965626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</a:t>
            </a:r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12.38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  <p:pic>
        <p:nvPicPr>
          <p:cNvPr id="1026" name="Picture 2" descr="https://cdn-icons-png.flaticon.com/512/1792/179215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2" y="5581266"/>
            <a:ext cx="1032431" cy="103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แผนผังลำดับงาน: แยก 31"/>
          <p:cNvSpPr/>
          <p:nvPr/>
        </p:nvSpPr>
        <p:spPr>
          <a:xfrm flipV="1">
            <a:off x="7910265" y="4600849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กล่องข้อความ 32"/>
          <p:cNvSpPr txBox="1"/>
          <p:nvPr/>
        </p:nvSpPr>
        <p:spPr>
          <a:xfrm>
            <a:off x="7997838" y="4548725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-2.71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  <p:sp>
        <p:nvSpPr>
          <p:cNvPr id="34" name="แผนผังลำดับงาน: แยก 33"/>
          <p:cNvSpPr/>
          <p:nvPr/>
        </p:nvSpPr>
        <p:spPr>
          <a:xfrm flipV="1">
            <a:off x="7939438" y="3805103"/>
            <a:ext cx="901521" cy="646715"/>
          </a:xfrm>
          <a:prstGeom prst="flowChartExtra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" name="กล่องข้อความ 34"/>
          <p:cNvSpPr txBox="1"/>
          <p:nvPr/>
        </p:nvSpPr>
        <p:spPr>
          <a:xfrm>
            <a:off x="8002959" y="3752979"/>
            <a:ext cx="901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solidFill>
                  <a:srgbClr val="C00000"/>
                </a:solidFill>
                <a:latin typeface="TH SarabunPSK" panose="020B0500040200020003" pitchFamily="34" charset="-34"/>
              </a:rPr>
              <a:t>-1.00</a:t>
            </a:r>
            <a:endParaRPr lang="th-TH" sz="2600" b="1" dirty="0">
              <a:solidFill>
                <a:srgbClr val="C00000"/>
              </a:solidFill>
              <a:latin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520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TPOLY ได้งานก่อสร้างอาคาร มูลค่า 749 ลบ. : อินโฟเควสท์">
            <a:extLst>
              <a:ext uri="{FF2B5EF4-FFF2-40B4-BE49-F238E27FC236}">
                <a16:creationId xmlns:a16="http://schemas.microsoft.com/office/drawing/2014/main" id="{1093FDE3-12C0-327B-ADE4-922E87F49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2">
              <a:lumMod val="9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81290" y="2043663"/>
            <a:ext cx="1395285" cy="2724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881989"/>
              </p:ext>
            </p:extLst>
          </p:nvPr>
        </p:nvGraphicFramePr>
        <p:xfrm>
          <a:off x="1127703" y="2658698"/>
          <a:ext cx="7848872" cy="1728194"/>
        </p:xfrm>
        <a:graphic>
          <a:graphicData uri="http://schemas.openxmlformats.org/drawingml/2006/table">
            <a:tbl>
              <a:tblPr/>
              <a:tblGrid>
                <a:gridCol w="2412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2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7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41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2564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747.35</a:t>
                      </a:r>
                      <a:endParaRPr lang="th-TH" sz="3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710.68</a:t>
                      </a:r>
                      <a:endParaRPr lang="en-US" sz="3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95.09</a:t>
                      </a:r>
                      <a:endParaRPr lang="en-US" sz="33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สี่เหลี่ยมผืนผ้ามุมมน 10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1672507" y="0"/>
            <a:ext cx="7329826" cy="15542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ผลการเบิกจ่ายเงินกันไว้เบิกเหลื่อมปี </a:t>
            </a:r>
            <a:r>
              <a:rPr lang="th-TH" sz="43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(ภาพรวม</a:t>
            </a:r>
            <a:r>
              <a:rPr lang="th-TH" sz="43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)  </a:t>
            </a:r>
            <a:r>
              <a:rPr lang="th-TH" sz="4300" b="1" dirty="0" smtClean="0">
                <a:latin typeface="TH SarabunPSK" pitchFamily="34" charset="-34"/>
                <a:cs typeface="TH SarabunPSK" pitchFamily="34" charset="-34"/>
              </a:rPr>
              <a:t>ข้อมูล </a:t>
            </a: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ณ วันที่ </a:t>
            </a:r>
            <a:r>
              <a:rPr lang="th-TH" sz="4300" b="1" dirty="0" smtClean="0">
                <a:latin typeface="TH SarabunPSK" pitchFamily="34" charset="-34"/>
                <a:cs typeface="TH SarabunPSK" pitchFamily="34" charset="-34"/>
              </a:rPr>
              <a:t>16 </a:t>
            </a:r>
            <a:r>
              <a:rPr lang="th-TH" sz="4300" b="1" dirty="0" smtClean="0">
                <a:latin typeface="TH SarabunPSK" pitchFamily="34" charset="-34"/>
                <a:cs typeface="TH SarabunPSK" pitchFamily="34" charset="-34"/>
              </a:rPr>
              <a:t>กันยายน</a:t>
            </a:r>
            <a:r>
              <a:rPr lang="th-TH" sz="43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300" b="1" dirty="0" smtClean="0"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43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8033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6C605A-C5B8-2A95-EF22-8AA9F4A2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81000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6" name="กลุ่ม 5"/>
          <p:cNvGrpSpPr/>
          <p:nvPr/>
        </p:nvGrpSpPr>
        <p:grpSpPr>
          <a:xfrm>
            <a:off x="1053952" y="53784"/>
            <a:ext cx="7909696" cy="1194674"/>
            <a:chOff x="672952" y="53784"/>
            <a:chExt cx="7909696" cy="1194674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827584" y="137231"/>
              <a:ext cx="6912768" cy="1042418"/>
            </a:xfrm>
            <a:prstGeom prst="roundRect">
              <a:avLst/>
            </a:prstGeom>
            <a:solidFill>
              <a:srgbClr val="FFE1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3076" name="Picture 4" descr="https://cdn-icons-png.flaticon.com/512/4481/448130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7975" y="53784"/>
              <a:ext cx="1194673" cy="1194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กล่องข้อความ 2"/>
            <p:cNvSpPr txBox="1"/>
            <p:nvPr/>
          </p:nvSpPr>
          <p:spPr>
            <a:xfrm>
              <a:off x="672952" y="188640"/>
              <a:ext cx="69593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/>
                <a:t>รายงานผลการเบิกจ่ายเงินกันไว้เบิกเหลื่อมปี พ.ศ. 2564 </a:t>
              </a:r>
            </a:p>
            <a:p>
              <a:pPr algn="ctr"/>
              <a:r>
                <a:rPr lang="th-TH" b="1" dirty="0"/>
                <a:t>ณ วันที่ </a:t>
              </a:r>
              <a:r>
                <a:rPr lang="th-TH" b="1" dirty="0" smtClean="0"/>
                <a:t>16 </a:t>
              </a:r>
              <a:r>
                <a:rPr lang="th-TH" b="1" dirty="0" smtClean="0"/>
                <a:t>กันยายน</a:t>
              </a:r>
              <a:r>
                <a:rPr lang="th-TH" b="1" dirty="0" smtClean="0"/>
                <a:t> </a:t>
              </a:r>
              <a:r>
                <a:rPr lang="th-TH" b="1" dirty="0"/>
                <a:t>2565 </a:t>
              </a:r>
            </a:p>
          </p:txBody>
        </p:sp>
      </p:grpSp>
      <p:sp>
        <p:nvSpPr>
          <p:cNvPr id="9" name="กล่องข้อความ 8"/>
          <p:cNvSpPr txBox="1"/>
          <p:nvPr/>
        </p:nvSpPr>
        <p:spPr>
          <a:xfrm>
            <a:off x="7246138" y="1144253"/>
            <a:ext cx="1189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/>
              <a:t>หน่วย </a:t>
            </a:r>
            <a:r>
              <a:rPr lang="en-US" sz="1600" dirty="0"/>
              <a:t>: </a:t>
            </a:r>
            <a:r>
              <a:rPr lang="th-TH" sz="1600" dirty="0"/>
              <a:t>ล้านบาท</a:t>
            </a:r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1053952" y="6462749"/>
            <a:ext cx="5583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1600" b="1" dirty="0" smtClean="0">
                <a:solidFill>
                  <a:srgbClr val="59595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 </a:t>
            </a:r>
            <a:r>
              <a:rPr lang="en-US" sz="1600" b="1" dirty="0" smtClean="0">
                <a:solidFill>
                  <a:srgbClr val="59595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MIS Financial Analytics</a:t>
            </a:r>
            <a:r>
              <a:rPr lang="th-TH" sz="1600" b="1" dirty="0" smtClean="0">
                <a:solidFill>
                  <a:srgbClr val="59595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กลุ่มงานระบบการคลัง   สำนักงานคลังจังหวัดพังงา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" t="7764" r="7505" b="48119"/>
          <a:stretch/>
        </p:blipFill>
        <p:spPr>
          <a:xfrm>
            <a:off x="912282" y="1403798"/>
            <a:ext cx="8038533" cy="499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86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6C605A-C5B8-2A95-EF22-8AA9F4A2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381000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6" name="กลุ่ม 5"/>
          <p:cNvGrpSpPr/>
          <p:nvPr/>
        </p:nvGrpSpPr>
        <p:grpSpPr>
          <a:xfrm>
            <a:off x="1053952" y="53784"/>
            <a:ext cx="7909696" cy="1194674"/>
            <a:chOff x="672952" y="53784"/>
            <a:chExt cx="7909696" cy="1194674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827584" y="137231"/>
              <a:ext cx="6912768" cy="1042418"/>
            </a:xfrm>
            <a:prstGeom prst="roundRect">
              <a:avLst/>
            </a:prstGeom>
            <a:solidFill>
              <a:srgbClr val="FFE1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3076" name="Picture 4" descr="https://cdn-icons-png.flaticon.com/512/4481/448130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7975" y="53784"/>
              <a:ext cx="1194673" cy="1194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กล่องข้อความ 2"/>
            <p:cNvSpPr txBox="1"/>
            <p:nvPr/>
          </p:nvSpPr>
          <p:spPr>
            <a:xfrm>
              <a:off x="672952" y="188640"/>
              <a:ext cx="69593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b="1" dirty="0"/>
                <a:t>รายงานผลการเบิกจ่ายเงินกันไว้เบิกเหลื่อมปี พ.ศ. 2564 </a:t>
              </a:r>
            </a:p>
            <a:p>
              <a:pPr algn="ctr"/>
              <a:r>
                <a:rPr lang="th-TH" b="1" dirty="0"/>
                <a:t>ณ วันที่ </a:t>
              </a:r>
              <a:r>
                <a:rPr lang="th-TH" b="1" dirty="0" smtClean="0"/>
                <a:t>16 กันยายน </a:t>
              </a:r>
              <a:r>
                <a:rPr lang="th-TH" b="1" dirty="0"/>
                <a:t>2565 </a:t>
              </a:r>
            </a:p>
          </p:txBody>
        </p:sp>
      </p:grpSp>
      <p:sp>
        <p:nvSpPr>
          <p:cNvPr id="9" name="กล่องข้อความ 8"/>
          <p:cNvSpPr txBox="1"/>
          <p:nvPr/>
        </p:nvSpPr>
        <p:spPr>
          <a:xfrm>
            <a:off x="7256716" y="1154407"/>
            <a:ext cx="1697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/>
              <a:t>หน่วย </a:t>
            </a:r>
            <a:r>
              <a:rPr lang="en-US" sz="1600" dirty="0"/>
              <a:t>: </a:t>
            </a:r>
            <a:r>
              <a:rPr lang="th-TH" sz="1600" dirty="0"/>
              <a:t>ล้านบาท</a:t>
            </a: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053952" y="6462749"/>
            <a:ext cx="5583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1600" b="1" dirty="0" smtClean="0">
                <a:solidFill>
                  <a:srgbClr val="59595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 </a:t>
            </a:r>
            <a:r>
              <a:rPr lang="en-US" sz="1600" b="1" dirty="0" smtClean="0">
                <a:solidFill>
                  <a:srgbClr val="59595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MIS Financial Analytics</a:t>
            </a:r>
            <a:r>
              <a:rPr lang="th-TH" sz="1600" b="1" dirty="0" smtClean="0">
                <a:solidFill>
                  <a:srgbClr val="59595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กลุ่มงานระบบการคลัง   สำนักงานคลังจังหวัดพังงา</a:t>
            </a: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8" t="7702" r="8105" b="88799"/>
          <a:stretch/>
        </p:blipFill>
        <p:spPr>
          <a:xfrm>
            <a:off x="914948" y="1403495"/>
            <a:ext cx="7921182" cy="380525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9" t="51995" r="7397" b="7285"/>
          <a:stretch/>
        </p:blipFill>
        <p:spPr>
          <a:xfrm>
            <a:off x="914949" y="1784020"/>
            <a:ext cx="7979598" cy="467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3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81000" y="1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</a:t>
            </a: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endParaRPr lang="th-TH" sz="40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	</a:t>
            </a: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endParaRPr lang="th-TH" sz="36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881063" y="2643189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60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3649490" y="3523165"/>
            <a:ext cx="248176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6000" b="1" dirty="0">
                <a:solidFill>
                  <a:srgbClr val="211E86"/>
                </a:solidFill>
                <a:latin typeface="Times New Roman" pitchFamily="18" charset="0"/>
              </a:rPr>
              <a:t>ขอขอบคุณ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904" y="1970561"/>
            <a:ext cx="1916931" cy="159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8</a:t>
            </a:fld>
            <a:endParaRPr lang="en-US" alt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-27384"/>
            <a:ext cx="9906000" cy="1662006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0" y="6183740"/>
            <a:ext cx="9906000" cy="683786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 descr="https://cdn-icons.flaticon.com/png/512/4296/premium/4296486.png?token=exp=1655776799~hmac=34503c2500eb3656acd61db72cf0357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809" y="6329024"/>
            <a:ext cx="416425" cy="4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-icons.flaticon.com/png/512/4296/premium/4296521.png?token=exp=1655776809~hmac=6e98043a8e9d839c509f1bc7d0c34a7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44" y="6332372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-icons.flaticon.com/png/512/3178/premium/3178161.png?token=exp=1655776855~hmac=d1f9a01d57c7319e41712e514cbcbec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108" y="6354007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6341140" y="6306403"/>
            <a:ext cx="2666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http://www.cgd.go.th/png</a:t>
            </a:r>
            <a:endParaRPr lang="th-TH" altLang="th-TH" sz="40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23272" y="6283784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  <a:endParaRPr lang="en-US" altLang="th-TH" sz="24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257773" y="6307869"/>
            <a:ext cx="1306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076-481475</a:t>
            </a:r>
            <a:endParaRPr lang="en-US" altLang="th-TH" sz="24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1388060" y="323132"/>
            <a:ext cx="4285020" cy="7516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17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กล่องข้อความ 17"/>
          <p:cNvSpPr txBox="1"/>
          <p:nvPr/>
        </p:nvSpPr>
        <p:spPr>
          <a:xfrm>
            <a:off x="2023058" y="356254"/>
            <a:ext cx="45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368391" y="4294691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ctr"/>
            <a:r>
              <a:rPr lang="th-TH" altLang="th-TH" sz="4000" b="1" dirty="0">
                <a:solidFill>
                  <a:srgbClr val="211E86"/>
                </a:solidFill>
              </a:rPr>
              <a:t>กรมบัญชีกลาง </a:t>
            </a:r>
            <a:r>
              <a:rPr lang="en-US" altLang="th-TH" sz="4000" b="1" dirty="0">
                <a:solidFill>
                  <a:srgbClr val="211E86"/>
                </a:solidFill>
              </a:rPr>
              <a:t>www.cgd.go.th</a:t>
            </a:r>
          </a:p>
        </p:txBody>
      </p:sp>
    </p:spTree>
    <p:extLst>
      <p:ext uri="{BB962C8B-B14F-4D97-AF65-F5344CB8AC3E}">
        <p14:creationId xmlns:p14="http://schemas.microsoft.com/office/powerpoint/2010/main" val="331567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1023</TotalTime>
  <Words>437</Words>
  <Application>Microsoft Office PowerPoint</Application>
  <PresentationFormat>กระดาษ A4 (210x297 มม.)</PresentationFormat>
  <Paragraphs>195</Paragraphs>
  <Slides>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11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8</vt:i4>
      </vt:variant>
    </vt:vector>
  </HeadingPairs>
  <TitlesOfParts>
    <vt:vector size="20" baseType="lpstr">
      <vt:lpstr>Angsana New</vt:lpstr>
      <vt:lpstr>Arial</vt:lpstr>
      <vt:lpstr>Browallia New</vt:lpstr>
      <vt:lpstr>Calibri</vt:lpstr>
      <vt:lpstr>Calibri Light</vt:lpstr>
      <vt:lpstr>Constantia</vt:lpstr>
      <vt:lpstr>Cordia New</vt:lpstr>
      <vt:lpstr>Microsoft Sans Serif</vt:lpstr>
      <vt:lpstr>TH SarabunPSK</vt:lpstr>
      <vt:lpstr>Times New Roman</vt:lpstr>
      <vt:lpstr>Wingdings 2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วิสสุตา อนุสาร</dc:creator>
  <cp:lastModifiedBy>วิสสุตา อนุสาร</cp:lastModifiedBy>
  <cp:revision>42</cp:revision>
  <dcterms:created xsi:type="dcterms:W3CDTF">2022-07-19T02:32:18Z</dcterms:created>
  <dcterms:modified xsi:type="dcterms:W3CDTF">2022-09-19T09:47:36Z</dcterms:modified>
</cp:coreProperties>
</file>